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2" r:id="rId3"/>
    <p:sldId id="257" r:id="rId4"/>
    <p:sldId id="259" r:id="rId5"/>
    <p:sldId id="260" r:id="rId6"/>
    <p:sldId id="261" r:id="rId7"/>
    <p:sldId id="263" r:id="rId8"/>
    <p:sldId id="265" r:id="rId9"/>
    <p:sldId id="264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1D169-0FFD-4ABE-B850-1E12C88250E3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BD9D0-B72A-4BF1-B19F-8DABF406690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BD9D0-B72A-4BF1-B19F-8DABF406690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xVYDvWWik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CdxF3Q6IeU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youtube.com/watch?v=Na2C-gVIABU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cORqpXRpb4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&#1087;&#1086;&#1073;&#1077;&#1076;&#1072;.&#1077;&#1082;&#1072;&#1090;&#1077;&#1088;&#1080;&#1085;&#1073;&#1091;&#1088;&#1075;.&#1088;&#1092;/%D0%BC%D0%B5%D0%B4%D0%B8%D0%B0/%D0%BF%D0%B5%D1%81%D0%BD%D0%B8/%D1%85%D0%B0%D1%82%D1%8B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fkbf1fondk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sumkadim@yandex.ru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/>
            </a:r>
            <a:br>
              <a:rPr lang="ru-RU" b="1" dirty="0" smtClean="0">
                <a:solidFill>
                  <a:srgbClr val="FFC000"/>
                </a:solidFill>
              </a:rPr>
            </a:br>
            <a:r>
              <a:rPr lang="ru-RU" b="1" dirty="0" smtClean="0">
                <a:solidFill>
                  <a:srgbClr val="FFC000"/>
                </a:solidFill>
              </a:rPr>
              <a:t/>
            </a:r>
            <a:br>
              <a:rPr lang="ru-RU" b="1" dirty="0" smtClean="0">
                <a:solidFill>
                  <a:srgbClr val="FFC000"/>
                </a:solidFill>
              </a:rPr>
            </a:br>
            <a:r>
              <a:rPr lang="ru-RU" b="1" dirty="0" smtClean="0">
                <a:solidFill>
                  <a:srgbClr val="FFC000"/>
                </a:solidFill>
              </a:rPr>
              <a:t/>
            </a:r>
            <a:br>
              <a:rPr lang="ru-RU" b="1" dirty="0" smtClean="0">
                <a:solidFill>
                  <a:srgbClr val="FFC000"/>
                </a:solidFill>
              </a:rPr>
            </a:br>
            <a:r>
              <a:rPr lang="ru-RU" sz="53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Внеклассное чтение. </a:t>
            </a:r>
            <a:br>
              <a:rPr lang="ru-RU" sz="53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3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Стихи и песни о Великой Отечественной войне</a:t>
            </a:r>
            <a:endParaRPr lang="ru-RU" sz="530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Никто не забыт,  ничто не забыто. </a:t>
            </a:r>
            <a:br>
              <a:rPr lang="ru-RU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ru-RU" dirty="0" err="1" smtClean="0">
                <a:solidFill>
                  <a:schemeClr val="bg1">
                    <a:lumMod val="75000"/>
                  </a:schemeClr>
                </a:solidFill>
              </a:rPr>
              <a:t>О.Бергольц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algn="just">
              <a:lnSpc>
                <a:spcPct val="80000"/>
              </a:lnSpc>
            </a:pPr>
            <a:r>
              <a:rPr lang="ru-RU" sz="3600" dirty="0" smtClean="0"/>
              <a:t>22 июня 1941 года началась война.</a:t>
            </a:r>
          </a:p>
          <a:p>
            <a:pPr marL="609600" indent="-609600" algn="just">
              <a:lnSpc>
                <a:spcPct val="80000"/>
              </a:lnSpc>
            </a:pPr>
            <a:r>
              <a:rPr lang="ru-RU" sz="3600" dirty="0" smtClean="0"/>
              <a:t>Советский народ отстоял свою независимость.</a:t>
            </a:r>
          </a:p>
          <a:p>
            <a:pPr marL="609600" indent="-609600" algn="just">
              <a:lnSpc>
                <a:spcPct val="80000"/>
              </a:lnSpc>
            </a:pPr>
            <a:r>
              <a:rPr lang="ru-RU" sz="3600" dirty="0" smtClean="0"/>
              <a:t>Война унесла почти 27 млн. жизней советских людей.</a:t>
            </a:r>
          </a:p>
          <a:p>
            <a:pPr marL="609600" indent="-609600" algn="just">
              <a:lnSpc>
                <a:spcPct val="80000"/>
              </a:lnSpc>
            </a:pPr>
            <a:r>
              <a:rPr lang="ru-RU" sz="3600" dirty="0" smtClean="0"/>
              <a:t>1215 писателей ушли воевать с врагом.</a:t>
            </a:r>
          </a:p>
          <a:p>
            <a:pPr marL="609600" indent="-609600" algn="just">
              <a:lnSpc>
                <a:spcPct val="80000"/>
              </a:lnSpc>
            </a:pPr>
            <a:r>
              <a:rPr lang="ru-RU" sz="3600" dirty="0" smtClean="0"/>
              <a:t>Более 400 из них отдали свою жизнь за освобождение Родины.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466728" cy="108012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Поэзия в годы войны:</a:t>
            </a:r>
            <a:endParaRPr lang="ru-RU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16831"/>
            <a:ext cx="3826768" cy="4104457"/>
          </a:xfrm>
        </p:spPr>
        <p:txBody>
          <a:bodyPr>
            <a:normAutofit fontScale="85000" lnSpcReduction="10000"/>
          </a:bodyPr>
          <a:lstStyle/>
          <a:p>
            <a:r>
              <a:rPr lang="ru-RU" sz="3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оперативность</a:t>
            </a:r>
          </a:p>
          <a:p>
            <a:r>
              <a:rPr lang="ru-RU" sz="3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эмоциональность</a:t>
            </a:r>
          </a:p>
          <a:p>
            <a:r>
              <a:rPr lang="ru-RU" sz="3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доходчивость</a:t>
            </a:r>
          </a:p>
          <a:p>
            <a:r>
              <a:rPr lang="ru-RU" sz="3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патриотизм</a:t>
            </a:r>
          </a:p>
          <a:p>
            <a:r>
              <a:rPr lang="ru-RU" sz="3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лиризм </a:t>
            </a:r>
          </a:p>
          <a:p>
            <a:endParaRPr lang="ru-RU" dirty="0" smtClean="0"/>
          </a:p>
          <a:p>
            <a:pPr algn="r">
              <a:buNone/>
            </a:pPr>
            <a:endParaRPr lang="ru-RU" sz="2400" b="1" i="1" dirty="0" smtClean="0">
              <a:solidFill>
                <a:srgbClr val="FFFF00"/>
              </a:solidFill>
            </a:endParaRPr>
          </a:p>
          <a:p>
            <a:pPr algn="r">
              <a:buNone/>
            </a:pPr>
            <a:endParaRPr lang="ru-RU" sz="2400" b="1" i="1" dirty="0" smtClean="0">
              <a:solidFill>
                <a:srgbClr val="FFFF00"/>
              </a:solidFill>
            </a:endParaRPr>
          </a:p>
          <a:p>
            <a:pPr algn="r">
              <a:buNone/>
            </a:pPr>
            <a:r>
              <a:rPr lang="ru-RU" sz="2400" b="1" i="1" dirty="0" smtClean="0">
                <a:solidFill>
                  <a:srgbClr val="FFFF00"/>
                </a:solidFill>
              </a:rPr>
              <a:t> 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332656"/>
            <a:ext cx="40925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Мотивы военной лирики: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2"/>
          <p:cNvSpPr>
            <a:spLocks noGrp="1"/>
          </p:cNvSpPr>
          <p:nvPr>
            <p:ph sz="half" idx="1"/>
          </p:nvPr>
        </p:nvSpPr>
        <p:spPr>
          <a:xfrm>
            <a:off x="4427984" y="1600200"/>
            <a:ext cx="4320480" cy="4525963"/>
          </a:xfrm>
        </p:spPr>
        <p:txBody>
          <a:bodyPr>
            <a:normAutofit fontScale="25000" lnSpcReduction="20000"/>
          </a:bodyPr>
          <a:lstStyle/>
          <a:p>
            <a:r>
              <a:rPr lang="ru-RU" sz="1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Родина,</a:t>
            </a:r>
          </a:p>
          <a:p>
            <a:r>
              <a:rPr lang="ru-RU" sz="1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война,</a:t>
            </a:r>
          </a:p>
          <a:p>
            <a:r>
              <a:rPr lang="ru-RU" sz="1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смерть и бессмертие,</a:t>
            </a:r>
          </a:p>
          <a:p>
            <a:r>
              <a:rPr lang="ru-RU" sz="1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ненависть к врагу,</a:t>
            </a:r>
          </a:p>
          <a:p>
            <a:r>
              <a:rPr lang="ru-RU" sz="1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боевое братство и товарищество,</a:t>
            </a:r>
          </a:p>
          <a:p>
            <a:r>
              <a:rPr lang="ru-RU" sz="1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любовь и верность,</a:t>
            </a:r>
          </a:p>
          <a:p>
            <a:r>
              <a:rPr lang="ru-RU" sz="1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мечта о победе,</a:t>
            </a:r>
          </a:p>
          <a:p>
            <a:r>
              <a:rPr lang="ru-RU" sz="1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раздумья о судьбе народа.</a:t>
            </a:r>
          </a:p>
          <a:p>
            <a:endParaRPr lang="ru-RU" sz="35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7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Перепиши в свою рабочую тетрадь!</a:t>
            </a:r>
            <a:endParaRPr lang="ru-RU" sz="7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6" descr="4 0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139952" y="2924944"/>
            <a:ext cx="3162300" cy="2987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85000"/>
                  </a:schemeClr>
                </a:solidFill>
              </a:rPr>
              <a:t>Лирический герой:</a:t>
            </a:r>
            <a:endParaRPr lang="ru-RU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>
                    <a:lumMod val="95000"/>
                  </a:schemeClr>
                </a:solidFill>
              </a:rPr>
              <a:t>земной человек </a:t>
            </a:r>
          </a:p>
          <a:p>
            <a:r>
              <a:rPr lang="ru-RU" sz="3200" dirty="0" smtClean="0">
                <a:solidFill>
                  <a:schemeClr val="bg1">
                    <a:lumMod val="95000"/>
                  </a:schemeClr>
                </a:solidFill>
              </a:rPr>
              <a:t>близкий читателю</a:t>
            </a:r>
          </a:p>
          <a:p>
            <a:r>
              <a:rPr lang="ru-RU" sz="3200" dirty="0" smtClean="0">
                <a:solidFill>
                  <a:schemeClr val="bg1">
                    <a:lumMod val="95000"/>
                  </a:schemeClr>
                </a:solidFill>
              </a:rPr>
              <a:t>терпит лишения</a:t>
            </a:r>
          </a:p>
          <a:p>
            <a:pPr>
              <a:buFont typeface="Wingdings" pitchFamily="2" charset="2"/>
              <a:buNone/>
            </a:pPr>
            <a:r>
              <a:rPr lang="ru-RU" sz="3200" dirty="0" smtClean="0">
                <a:solidFill>
                  <a:schemeClr val="bg1">
                    <a:lumMod val="95000"/>
                  </a:schemeClr>
                </a:solidFill>
              </a:rPr>
              <a:t> и страдания</a:t>
            </a:r>
          </a:p>
          <a:p>
            <a:r>
              <a:rPr lang="ru-RU" sz="3200" dirty="0" smtClean="0">
                <a:solidFill>
                  <a:schemeClr val="bg1">
                    <a:lumMod val="95000"/>
                  </a:schemeClr>
                </a:solidFill>
              </a:rPr>
              <a:t>ненавидит врага</a:t>
            </a:r>
          </a:p>
          <a:p>
            <a:r>
              <a:rPr lang="ru-RU" sz="3200" dirty="0" smtClean="0">
                <a:solidFill>
                  <a:schemeClr val="bg1">
                    <a:lumMod val="95000"/>
                  </a:schemeClr>
                </a:solidFill>
              </a:rPr>
              <a:t>умеет любить</a:t>
            </a:r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Picture 35" descr="4 00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460922">
            <a:off x="6475866" y="700076"/>
            <a:ext cx="2472648" cy="30908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6093296"/>
            <a:ext cx="52200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ru-RU" sz="2400" b="1" i="1" dirty="0" smtClean="0">
                <a:solidFill>
                  <a:srgbClr val="FFFF00"/>
                </a:solidFill>
                <a:latin typeface="+mn-lt"/>
              </a:rPr>
              <a:t>Перепиши в свою рабочую тетрадь</a:t>
            </a:r>
            <a:r>
              <a:rPr lang="ru-RU" sz="2000" b="1" i="1" dirty="0" smtClean="0">
                <a:solidFill>
                  <a:srgbClr val="FFFF00"/>
                </a:solidFill>
                <a:latin typeface="+mn-lt"/>
              </a:rPr>
              <a:t>!</a:t>
            </a:r>
            <a:endParaRPr lang="ru-RU" sz="2000" b="1" i="1" dirty="0">
              <a:solidFill>
                <a:srgbClr val="FFFF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ru-RU" altLang="ru-RU" sz="3200" b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Алексей Александрович Сурков «Бьётся в тесной печурке огонь…» (В землянке)</a:t>
            </a:r>
            <a:endParaRPr lang="ru-RU" sz="320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07904" y="1600201"/>
            <a:ext cx="4978896" cy="4421088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altLang="ru-RU" dirty="0" smtClean="0"/>
              <a:t>        </a:t>
            </a:r>
            <a:r>
              <a:rPr lang="ru-RU" altLang="ru-RU" dirty="0" smtClean="0">
                <a:solidFill>
                  <a:schemeClr val="bg1">
                    <a:lumMod val="95000"/>
                  </a:schemeClr>
                </a:solidFill>
              </a:rPr>
              <a:t>Дата написания – ноябрь 1941 года. </a:t>
            </a:r>
          </a:p>
          <a:p>
            <a:pPr algn="just">
              <a:buNone/>
            </a:pPr>
            <a:r>
              <a:rPr lang="ru-RU" altLang="ru-RU" dirty="0" smtClean="0">
                <a:solidFill>
                  <a:schemeClr val="bg1">
                    <a:lumMod val="95000"/>
                  </a:schemeClr>
                </a:solidFill>
              </a:rPr>
              <a:t>       Место – землянка, в 20 км от Москвы.</a:t>
            </a:r>
          </a:p>
          <a:p>
            <a:pPr algn="just">
              <a:buNone/>
            </a:pPr>
            <a:r>
              <a:rPr lang="ru-RU" altLang="ru-RU" dirty="0" smtClean="0">
                <a:solidFill>
                  <a:schemeClr val="bg1">
                    <a:lumMod val="95000"/>
                  </a:schemeClr>
                </a:solidFill>
              </a:rPr>
              <a:t>        Впрочем, Сурков не писал стихотворение, он писал письмо жене из тех слов, какие тогда пришли. Композитор Константин Листов сочинил музыку, и песня стала жить…</a:t>
            </a:r>
            <a:endParaRPr lang="ru-RU" dirty="0" smtClean="0">
              <a:solidFill>
                <a:schemeClr val="bg1">
                  <a:lumMod val="9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5" name="Picture 6" descr="surkov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83567" y="1844824"/>
            <a:ext cx="2477075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0" y="594928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C000"/>
                </a:solidFill>
              </a:rPr>
              <a:t>Пройди по ссылке и прослушай песню </a:t>
            </a:r>
            <a:r>
              <a:rPr lang="en-US" sz="2000" dirty="0" smtClean="0">
                <a:hlinkClick r:id="rId3"/>
              </a:rPr>
              <a:t>https://www.youtube.com/watch?v=yxVYDvWWikg</a:t>
            </a:r>
            <a:r>
              <a:rPr lang="ru-RU" sz="2000" dirty="0" smtClean="0"/>
              <a:t> </a:t>
            </a:r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" name="Rectangle 23"/>
          <p:cNvSpPr>
            <a:spLocks noChangeArrowheads="1"/>
          </p:cNvSpPr>
          <p:nvPr/>
        </p:nvSpPr>
        <p:spPr bwMode="auto">
          <a:xfrm>
            <a:off x="468312" y="188913"/>
            <a:ext cx="828015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kumimoji="0" lang="ru-RU" sz="36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Языковые средства в стихотворении </a:t>
            </a:r>
            <a:r>
              <a:rPr kumimoji="0" lang="ru-RU" sz="3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kumimoji="0" lang="ru-RU" sz="440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13" name="Group 72"/>
          <p:cNvGraphicFramePr>
            <a:graphicFrameLocks noGrp="1"/>
          </p:cNvGraphicFramePr>
          <p:nvPr>
            <p:ph sz="half" idx="1"/>
          </p:nvPr>
        </p:nvGraphicFramePr>
        <p:xfrm>
          <a:off x="251520" y="1600200"/>
          <a:ext cx="8712968" cy="4146234"/>
        </p:xfrm>
        <a:graphic>
          <a:graphicData uri="http://schemas.openxmlformats.org/drawingml/2006/table">
            <a:tbl>
              <a:tblPr/>
              <a:tblGrid>
                <a:gridCol w="4440006"/>
                <a:gridCol w="4272962"/>
              </a:tblGrid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charset="0"/>
                        </a:rPr>
                        <a:t>Языковые средства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charset="0"/>
                        </a:rPr>
                        <a:t>Примеры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7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charset="0"/>
                        </a:rPr>
                        <a:t>Олицетворения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3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charset="0"/>
                        </a:rPr>
                        <a:t>Эпитеты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9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charset="0"/>
                        </a:rPr>
                        <a:t>Лексические повторы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1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charset="0"/>
                        </a:rPr>
                        <a:t>Сравнение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1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charset="0"/>
                        </a:rPr>
                        <a:t>Противопоставление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0" y="6093296"/>
            <a:ext cx="8820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ru-RU" sz="2400" b="1" i="1" dirty="0" smtClean="0">
                <a:solidFill>
                  <a:srgbClr val="FFFF00"/>
                </a:solidFill>
                <a:latin typeface="+mn-lt"/>
              </a:rPr>
              <a:t>Заполни таблицу примерами</a:t>
            </a:r>
            <a:endParaRPr lang="ru-RU" sz="2000" b="1" i="1" dirty="0">
              <a:solidFill>
                <a:srgbClr val="FFFF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50405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C000"/>
                </a:solidFill>
              </a:rPr>
              <a:t>Пройди по ссылке и прослушай «Песню смелых» </a:t>
            </a:r>
            <a:r>
              <a:rPr lang="en-US" sz="2800" dirty="0" smtClean="0">
                <a:hlinkClick r:id="rId2"/>
              </a:rPr>
              <a:t>https://www.youtube.com/watch?v=dCdxF3Q6IeU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5536" y="2420888"/>
            <a:ext cx="8136904" cy="370527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>
                    <a:lumMod val="85000"/>
                  </a:schemeClr>
                </a:solidFill>
              </a:rPr>
              <a:t>Ответь письменно на вопросы:</a:t>
            </a:r>
          </a:p>
          <a:p>
            <a:pPr>
              <a:buNone/>
            </a:pPr>
            <a:endParaRPr lang="ru-RU" dirty="0" smtClean="0">
              <a:solidFill>
                <a:schemeClr val="bg1">
                  <a:lumMod val="85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i="1" dirty="0" smtClean="0">
                <a:solidFill>
                  <a:schemeClr val="bg1"/>
                </a:solidFill>
              </a:rPr>
              <a:t>Когда написано стихотворение?</a:t>
            </a:r>
          </a:p>
          <a:p>
            <a:pPr>
              <a:buFontTx/>
              <a:buChar char="-"/>
            </a:pPr>
            <a:r>
              <a:rPr lang="ru-RU" i="1" dirty="0" smtClean="0">
                <a:solidFill>
                  <a:schemeClr val="bg1"/>
                </a:solidFill>
              </a:rPr>
              <a:t>В чём, по-твоему, патриотический пафос стихотворения?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ru-RU" i="1" dirty="0" smtClean="0">
                <a:solidFill>
                  <a:schemeClr val="bg1"/>
                </a:solidFill>
              </a:rPr>
              <a:t>Почему стихотворение называется «Песня смелых» ? Как ты думаешь , какую роль сыграла она в первые дни войны ?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748464" cy="128215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</a:t>
            </a:r>
            <a:r>
              <a:rPr lang="ru-RU" sz="3600" b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Константин Михайлович Симонов</a:t>
            </a:r>
            <a:r>
              <a:rPr lang="ru-RU" sz="36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«Ты помнишь, Алеша, дороги Смоленщины…»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483768" y="1556792"/>
            <a:ext cx="6480720" cy="5112568"/>
          </a:xfrm>
        </p:spPr>
        <p:txBody>
          <a:bodyPr>
            <a:normAutofit fontScale="92500" lnSpcReduction="10000"/>
          </a:bodyPr>
          <a:lstStyle/>
          <a:p>
            <a:r>
              <a:rPr lang="ru-RU" sz="2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Пройди по ссылке и прослушай стихотворение «Ты помнишь, Алеша, дороги Смоленщины…» </a:t>
            </a:r>
            <a:r>
              <a:rPr lang="en-US" sz="2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https://www.youtube.com/watch?v=Na2C-gVIABU</a:t>
            </a:r>
            <a:endParaRPr lang="ru-RU" sz="2600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К кому обращается поэт? О чем он вспоминает?</a:t>
            </a:r>
          </a:p>
          <a:p>
            <a:pPr>
              <a:buNone/>
            </a:pP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Какой период войны изображается в стихотворении? Как вы это определили ?</a:t>
            </a:r>
          </a:p>
          <a:p>
            <a:pPr>
              <a:buNone/>
            </a:pP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Какое настроение оно у вас вызвало , о чем вы размышляли после того, как прочитали его?</a:t>
            </a:r>
          </a:p>
          <a:p>
            <a:pPr>
              <a:buNone/>
            </a:pPr>
            <a:r>
              <a:rPr lang="ru-RU" sz="26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6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Ответь на один из вопросов письменно</a:t>
            </a:r>
          </a:p>
          <a:p>
            <a:pPr>
              <a:buNone/>
            </a:pPr>
            <a:endParaRPr lang="ru-RU" sz="2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C:\Users\IT\Desktop\89_0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988840"/>
            <a:ext cx="2232248" cy="28894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204864"/>
            <a:ext cx="4283968" cy="3528393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Пройди по ссылке и прослушай стихотворение «Жди меня» </a:t>
            </a:r>
            <a: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https://www.youtube.com/watch?v=_cORqpXRpb4</a:t>
            </a:r>
            <a:endParaRPr lang="ru-RU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11960" y="1600200"/>
            <a:ext cx="4932040" cy="4525963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ru-RU" sz="26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О чём это стихотворение?</a:t>
            </a:r>
          </a:p>
          <a:p>
            <a:pPr marL="514350" indent="-514350">
              <a:buNone/>
            </a:pPr>
            <a:endParaRPr lang="ru-RU" sz="2600" b="1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6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Каков, на твой взгляд, жанр данного стихотворного произведения?</a:t>
            </a:r>
          </a:p>
          <a:p>
            <a:pPr>
              <a:buNone/>
            </a:pPr>
            <a:endParaRPr lang="ru-RU" sz="2600" b="1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6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Какое слово является ключевым?</a:t>
            </a:r>
          </a:p>
          <a:p>
            <a:pPr>
              <a:buNone/>
            </a:pPr>
            <a:endParaRPr lang="ru-RU" sz="2600" b="1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4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Ответь на один из вопросов письменно</a:t>
            </a: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</a:t>
            </a:r>
            <a:r>
              <a:rPr lang="ru-RU" sz="3600" b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Константин Михайлович Симонов</a:t>
            </a:r>
            <a:r>
              <a:rPr lang="ru-RU" sz="36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«Жди меня…».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Михаил Васильевич Исаковский </a:t>
            </a:r>
            <a:br>
              <a:rPr lang="ru-RU" b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«До свидания, города и хаты»</a:t>
            </a:r>
            <a:endParaRPr lang="ru-RU" b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5194920" cy="4281339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Пройди по ссылке и прослушай  песню «До свидания, города и хаты» , познакомься с текстом и историей создания песни </a:t>
            </a:r>
            <a:r>
              <a:rPr lang="en-US" b="1" dirty="0" smtClean="0">
                <a:solidFill>
                  <a:srgbClr val="FFC000"/>
                </a:solidFill>
                <a:hlinkClick r:id="rId2"/>
              </a:rPr>
              <a:t>https://xn--80abjd7bf.xn--80acgfbsl1azdqr.xn--p1ai/%D0%BC%D0%B5%D0%B4%D0%B8%D0%B0/%D0%BF%D0%B5%D1%81%D0%BD%D0%B8/%D1%85%D0%B0%D1%82%D1%8B</a:t>
            </a:r>
            <a:r>
              <a:rPr lang="ru-RU" b="1" dirty="0" smtClean="0">
                <a:solidFill>
                  <a:srgbClr val="FFC000"/>
                </a:solidFill>
              </a:rPr>
              <a:t> </a:t>
            </a:r>
          </a:p>
          <a:p>
            <a:endParaRPr lang="ru-RU" dirty="0"/>
          </a:p>
        </p:txBody>
      </p:sp>
      <p:pic>
        <p:nvPicPr>
          <p:cNvPr id="2050" name="Picture 2" descr="C:\Users\IT\Desktop\Isakovskiy_Mih_Vas_gst7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44824"/>
            <a:ext cx="1905000" cy="2800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Михаил Васильевич Исаковский </a:t>
            </a:r>
            <a:br>
              <a:rPr lang="ru-RU" b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«В лесу прифронтовом»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8840"/>
            <a:ext cx="4038600" cy="4137323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Пройди по ссылке и прослушай  песню «В лесу прифронтовом» ,  </a:t>
            </a:r>
            <a:r>
              <a:rPr lang="en-US" dirty="0" smtClean="0">
                <a:hlinkClick r:id="rId2"/>
              </a:rPr>
              <a:t>https://www.youtube.com/watch?v=Lfkbf1fondk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7784" y="4293096"/>
            <a:ext cx="6059016" cy="1833067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3200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Найди информацию о том, как эта песня связана с городом Чистополь. Напиши об этом в своей тетради. </a:t>
            </a:r>
            <a:endParaRPr lang="ru-RU" sz="3200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68863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1. Выучи понравившиеся два стихотворения наизусть.</a:t>
            </a:r>
            <a:br>
              <a:rPr lang="ru-RU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ru-RU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2. Прочитай в учебнике другие стихи и песни о Великой Отечественной войне.</a:t>
            </a:r>
            <a:br>
              <a:rPr lang="ru-RU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ru-RU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3. Письменные ответы вышли своему  учителю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u="sng" dirty="0" smtClean="0">
                <a:hlinkClick r:id="rId2"/>
              </a:rPr>
              <a:t>sumkadim@yandex.ru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ru-RU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481</Words>
  <Application>Microsoft Office PowerPoint</Application>
  <PresentationFormat>Экран (4:3)</PresentationFormat>
  <Paragraphs>84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 Внеклассное чтение.  Стихи и песни о Великой Отечественной войне</vt:lpstr>
      <vt:lpstr>Никто не забыт,  ничто не забыто.  О.Бергольц</vt:lpstr>
      <vt:lpstr>Поэзия в годы войны:</vt:lpstr>
      <vt:lpstr>Лирический герой:</vt:lpstr>
      <vt:lpstr>Алексей Александрович Сурков «Бьётся в тесной печурке огонь…» (В землянке)</vt:lpstr>
      <vt:lpstr> </vt:lpstr>
      <vt:lpstr>Пройди по ссылке и прослушай «Песню смелых» https://www.youtube.com/watch?v=dCdxF3Q6IeU </vt:lpstr>
      <vt:lpstr>  Константин Михайлович Симонов  «Ты помнишь, Алеша, дороги Смоленщины…» </vt:lpstr>
      <vt:lpstr>  Константин Михайлович Симонов  «Жди меня…». </vt:lpstr>
      <vt:lpstr>Михаил Васильевич Исаковский  «До свидания, города и хаты»</vt:lpstr>
      <vt:lpstr>Михаил Васильевич Исаковский  «В лесу прифронтовом»</vt:lpstr>
      <vt:lpstr>1. Выучи понравившиеся два стихотворения наизусть.  2. Прочитай в учебнике другие стихи и песни о Великой Отечественной войне.  3. Письменные ответы вышли своему  учителю  sumkadim@yandex.ru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8А Литература  01.04.2020    Внеклассное чтение.  Стихи и песни о Великой Отечественной войне</dc:title>
  <dc:creator>IT</dc:creator>
  <cp:lastModifiedBy>Гульсем</cp:lastModifiedBy>
  <cp:revision>23</cp:revision>
  <dcterms:created xsi:type="dcterms:W3CDTF">2020-03-27T08:04:54Z</dcterms:created>
  <dcterms:modified xsi:type="dcterms:W3CDTF">2020-04-03T17:16:28Z</dcterms:modified>
</cp:coreProperties>
</file>